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handoutMasterIdLst>
    <p:handoutMasterId r:id="rId23"/>
  </p:handoutMasterIdLst>
  <p:sldIdLst>
    <p:sldId id="293" r:id="rId6"/>
    <p:sldId id="278" r:id="rId7"/>
    <p:sldId id="298" r:id="rId8"/>
    <p:sldId id="310" r:id="rId9"/>
    <p:sldId id="295" r:id="rId10"/>
    <p:sldId id="299" r:id="rId11"/>
    <p:sldId id="312" r:id="rId12"/>
    <p:sldId id="286" r:id="rId13"/>
    <p:sldId id="311" r:id="rId14"/>
    <p:sldId id="289" r:id="rId15"/>
    <p:sldId id="306" r:id="rId16"/>
    <p:sldId id="288" r:id="rId17"/>
    <p:sldId id="287" r:id="rId18"/>
    <p:sldId id="313" r:id="rId19"/>
    <p:sldId id="291" r:id="rId20"/>
    <p:sldId id="292"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71" autoAdjust="0"/>
  </p:normalViewPr>
  <p:slideViewPr>
    <p:cSldViewPr>
      <p:cViewPr>
        <p:scale>
          <a:sx n="100" d="100"/>
          <a:sy n="100" d="100"/>
        </p:scale>
        <p:origin x="-1860" y="-17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82" d="100"/>
          <a:sy n="82" d="100"/>
        </p:scale>
        <p:origin x="-3090"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016" cy="464504"/>
          </a:xfrm>
          <a:prstGeom prst="rect">
            <a:avLst/>
          </a:prstGeom>
        </p:spPr>
        <p:txBody>
          <a:bodyPr vert="horz" lIns="91711" tIns="45856" rIns="91711" bIns="45856" rtlCol="0"/>
          <a:lstStyle>
            <a:lvl1pPr algn="l">
              <a:defRPr sz="1200"/>
            </a:lvl1pPr>
          </a:lstStyle>
          <a:p>
            <a:endParaRPr lang="en-US"/>
          </a:p>
        </p:txBody>
      </p:sp>
      <p:sp>
        <p:nvSpPr>
          <p:cNvPr id="3" name="Date Placeholder 2"/>
          <p:cNvSpPr>
            <a:spLocks noGrp="1"/>
          </p:cNvSpPr>
          <p:nvPr>
            <p:ph type="dt" sz="quarter" idx="1"/>
          </p:nvPr>
        </p:nvSpPr>
        <p:spPr>
          <a:xfrm>
            <a:off x="3898244" y="0"/>
            <a:ext cx="2982016" cy="464504"/>
          </a:xfrm>
          <a:prstGeom prst="rect">
            <a:avLst/>
          </a:prstGeom>
        </p:spPr>
        <p:txBody>
          <a:bodyPr vert="horz" lIns="91711" tIns="45856" rIns="91711" bIns="45856" rtlCol="0"/>
          <a:lstStyle>
            <a:lvl1pPr algn="r">
              <a:defRPr sz="1200"/>
            </a:lvl1pPr>
          </a:lstStyle>
          <a:p>
            <a:fld id="{DFD8689B-8ED3-4634-AB4E-EF720CC0C77A}" type="datetimeFigureOut">
              <a:rPr lang="en-US" smtClean="0"/>
              <a:t>08/02/2018</a:t>
            </a:fld>
            <a:endParaRPr lang="en-US"/>
          </a:p>
        </p:txBody>
      </p:sp>
      <p:sp>
        <p:nvSpPr>
          <p:cNvPr id="4" name="Footer Placeholder 3"/>
          <p:cNvSpPr>
            <a:spLocks noGrp="1"/>
          </p:cNvSpPr>
          <p:nvPr>
            <p:ph type="ftr" sz="quarter" idx="2"/>
          </p:nvPr>
        </p:nvSpPr>
        <p:spPr>
          <a:xfrm>
            <a:off x="1" y="8830313"/>
            <a:ext cx="2982016" cy="464504"/>
          </a:xfrm>
          <a:prstGeom prst="rect">
            <a:avLst/>
          </a:prstGeom>
        </p:spPr>
        <p:txBody>
          <a:bodyPr vert="horz" lIns="91711" tIns="45856" rIns="91711" bIns="45856" rtlCol="0" anchor="b"/>
          <a:lstStyle>
            <a:lvl1pPr algn="l">
              <a:defRPr sz="1200"/>
            </a:lvl1pPr>
          </a:lstStyle>
          <a:p>
            <a:endParaRPr lang="en-US"/>
          </a:p>
        </p:txBody>
      </p:sp>
      <p:sp>
        <p:nvSpPr>
          <p:cNvPr id="5" name="Slide Number Placeholder 4"/>
          <p:cNvSpPr>
            <a:spLocks noGrp="1"/>
          </p:cNvSpPr>
          <p:nvPr>
            <p:ph type="sldNum" sz="quarter" idx="3"/>
          </p:nvPr>
        </p:nvSpPr>
        <p:spPr>
          <a:xfrm>
            <a:off x="3898244" y="8830313"/>
            <a:ext cx="2982016" cy="464504"/>
          </a:xfrm>
          <a:prstGeom prst="rect">
            <a:avLst/>
          </a:prstGeom>
        </p:spPr>
        <p:txBody>
          <a:bodyPr vert="horz" lIns="91711" tIns="45856" rIns="91711" bIns="45856" rtlCol="0" anchor="b"/>
          <a:lstStyle>
            <a:lvl1pPr algn="r">
              <a:defRPr sz="1200"/>
            </a:lvl1pPr>
          </a:lstStyle>
          <a:p>
            <a:fld id="{B5C55CCD-3BDC-4089-81C2-541404931F85}" type="slidenum">
              <a:rPr lang="en-US" smtClean="0"/>
              <a:t>‹#›</a:t>
            </a:fld>
            <a:endParaRPr lang="en-US"/>
          </a:p>
        </p:txBody>
      </p:sp>
    </p:spTree>
    <p:extLst>
      <p:ext uri="{BB962C8B-B14F-4D97-AF65-F5344CB8AC3E}">
        <p14:creationId xmlns:p14="http://schemas.microsoft.com/office/powerpoint/2010/main" val="765375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016" cy="464504"/>
          </a:xfrm>
          <a:prstGeom prst="rect">
            <a:avLst/>
          </a:prstGeom>
        </p:spPr>
        <p:txBody>
          <a:bodyPr vert="horz" lIns="91711" tIns="45856" rIns="91711" bIns="45856" rtlCol="0"/>
          <a:lstStyle>
            <a:lvl1pPr algn="l">
              <a:defRPr sz="1200"/>
            </a:lvl1pPr>
          </a:lstStyle>
          <a:p>
            <a:endParaRPr lang="en-US"/>
          </a:p>
        </p:txBody>
      </p:sp>
      <p:sp>
        <p:nvSpPr>
          <p:cNvPr id="3" name="Date Placeholder 2"/>
          <p:cNvSpPr>
            <a:spLocks noGrp="1"/>
          </p:cNvSpPr>
          <p:nvPr>
            <p:ph type="dt" idx="1"/>
          </p:nvPr>
        </p:nvSpPr>
        <p:spPr>
          <a:xfrm>
            <a:off x="3898244" y="0"/>
            <a:ext cx="2982016" cy="464504"/>
          </a:xfrm>
          <a:prstGeom prst="rect">
            <a:avLst/>
          </a:prstGeom>
        </p:spPr>
        <p:txBody>
          <a:bodyPr vert="horz" lIns="91711" tIns="45856" rIns="91711" bIns="45856" rtlCol="0"/>
          <a:lstStyle>
            <a:lvl1pPr algn="r">
              <a:defRPr sz="1200"/>
            </a:lvl1pPr>
          </a:lstStyle>
          <a:p>
            <a:fld id="{B8AE55A0-88DB-44F8-9E71-882C6BFF5295}" type="datetimeFigureOut">
              <a:rPr lang="en-US" smtClean="0"/>
              <a:t>08/02/2018</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711" tIns="45856" rIns="91711" bIns="45856" rtlCol="0" anchor="ctr"/>
          <a:lstStyle/>
          <a:p>
            <a:endParaRPr lang="en-US"/>
          </a:p>
        </p:txBody>
      </p:sp>
      <p:sp>
        <p:nvSpPr>
          <p:cNvPr id="5" name="Notes Placeholder 4"/>
          <p:cNvSpPr>
            <a:spLocks noGrp="1"/>
          </p:cNvSpPr>
          <p:nvPr>
            <p:ph type="body" sz="quarter" idx="3"/>
          </p:nvPr>
        </p:nvSpPr>
        <p:spPr>
          <a:xfrm>
            <a:off x="687560" y="4415158"/>
            <a:ext cx="5506695" cy="4183696"/>
          </a:xfrm>
          <a:prstGeom prst="rect">
            <a:avLst/>
          </a:prstGeom>
        </p:spPr>
        <p:txBody>
          <a:bodyPr vert="horz" lIns="91711" tIns="45856" rIns="91711" bIns="458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313"/>
            <a:ext cx="2982016" cy="464504"/>
          </a:xfrm>
          <a:prstGeom prst="rect">
            <a:avLst/>
          </a:prstGeom>
        </p:spPr>
        <p:txBody>
          <a:bodyPr vert="horz" lIns="91711" tIns="45856" rIns="91711" bIns="45856" rtlCol="0" anchor="b"/>
          <a:lstStyle>
            <a:lvl1pPr algn="l">
              <a:defRPr sz="1200"/>
            </a:lvl1pPr>
          </a:lstStyle>
          <a:p>
            <a:endParaRPr lang="en-US"/>
          </a:p>
        </p:txBody>
      </p:sp>
      <p:sp>
        <p:nvSpPr>
          <p:cNvPr id="7" name="Slide Number Placeholder 6"/>
          <p:cNvSpPr>
            <a:spLocks noGrp="1"/>
          </p:cNvSpPr>
          <p:nvPr>
            <p:ph type="sldNum" sz="quarter" idx="5"/>
          </p:nvPr>
        </p:nvSpPr>
        <p:spPr>
          <a:xfrm>
            <a:off x="3898244" y="8830313"/>
            <a:ext cx="2982016" cy="464504"/>
          </a:xfrm>
          <a:prstGeom prst="rect">
            <a:avLst/>
          </a:prstGeom>
        </p:spPr>
        <p:txBody>
          <a:bodyPr vert="horz" lIns="91711" tIns="45856" rIns="91711" bIns="45856"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7C3CB-48A2-4C6E-9D8D-9C534A317DEE}" type="slidenum">
              <a:rPr lang="en-US" smtClean="0"/>
              <a:t>1</a:t>
            </a:fld>
            <a:endParaRPr lang="en-US"/>
          </a:p>
        </p:txBody>
      </p:sp>
    </p:spTree>
    <p:extLst>
      <p:ext uri="{BB962C8B-B14F-4D97-AF65-F5344CB8AC3E}">
        <p14:creationId xmlns:p14="http://schemas.microsoft.com/office/powerpoint/2010/main" val="28057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10</a:t>
            </a:fld>
            <a:endParaRPr lang="en-US"/>
          </a:p>
        </p:txBody>
      </p:sp>
    </p:spTree>
    <p:extLst>
      <p:ext uri="{BB962C8B-B14F-4D97-AF65-F5344CB8AC3E}">
        <p14:creationId xmlns:p14="http://schemas.microsoft.com/office/powerpoint/2010/main" val="190475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11</a:t>
            </a:fld>
            <a:endParaRPr lang="en-US"/>
          </a:p>
        </p:txBody>
      </p:sp>
    </p:spTree>
    <p:extLst>
      <p:ext uri="{BB962C8B-B14F-4D97-AF65-F5344CB8AC3E}">
        <p14:creationId xmlns:p14="http://schemas.microsoft.com/office/powerpoint/2010/main" val="1904759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12</a:t>
            </a:fld>
            <a:endParaRPr lang="en-US"/>
          </a:p>
        </p:txBody>
      </p:sp>
    </p:spTree>
    <p:extLst>
      <p:ext uri="{BB962C8B-B14F-4D97-AF65-F5344CB8AC3E}">
        <p14:creationId xmlns:p14="http://schemas.microsoft.com/office/powerpoint/2010/main" val="3223612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13</a:t>
            </a:fld>
            <a:endParaRPr lang="en-US"/>
          </a:p>
        </p:txBody>
      </p:sp>
    </p:spTree>
    <p:extLst>
      <p:ext uri="{BB962C8B-B14F-4D97-AF65-F5344CB8AC3E}">
        <p14:creationId xmlns:p14="http://schemas.microsoft.com/office/powerpoint/2010/main" val="41587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14</a:t>
            </a:fld>
            <a:endParaRPr lang="en-US"/>
          </a:p>
        </p:txBody>
      </p:sp>
    </p:spTree>
    <p:extLst>
      <p:ext uri="{BB962C8B-B14F-4D97-AF65-F5344CB8AC3E}">
        <p14:creationId xmlns:p14="http://schemas.microsoft.com/office/powerpoint/2010/main" val="415878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15</a:t>
            </a:fld>
            <a:endParaRPr lang="en-US"/>
          </a:p>
        </p:txBody>
      </p:sp>
    </p:spTree>
    <p:extLst>
      <p:ext uri="{BB962C8B-B14F-4D97-AF65-F5344CB8AC3E}">
        <p14:creationId xmlns:p14="http://schemas.microsoft.com/office/powerpoint/2010/main" val="3778138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16</a:t>
            </a:fld>
            <a:endParaRPr lang="en-US"/>
          </a:p>
        </p:txBody>
      </p:sp>
    </p:spTree>
    <p:extLst>
      <p:ext uri="{BB962C8B-B14F-4D97-AF65-F5344CB8AC3E}">
        <p14:creationId xmlns:p14="http://schemas.microsoft.com/office/powerpoint/2010/main" val="12868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2</a:t>
            </a:fld>
            <a:endParaRPr lang="en-US"/>
          </a:p>
        </p:txBody>
      </p:sp>
    </p:spTree>
    <p:extLst>
      <p:ext uri="{BB962C8B-B14F-4D97-AF65-F5344CB8AC3E}">
        <p14:creationId xmlns:p14="http://schemas.microsoft.com/office/powerpoint/2010/main" val="187516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3</a:t>
            </a:fld>
            <a:endParaRPr lang="en-US"/>
          </a:p>
        </p:txBody>
      </p:sp>
    </p:spTree>
    <p:extLst>
      <p:ext uri="{BB962C8B-B14F-4D97-AF65-F5344CB8AC3E}">
        <p14:creationId xmlns:p14="http://schemas.microsoft.com/office/powerpoint/2010/main" val="3223612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4</a:t>
            </a:fld>
            <a:endParaRPr lang="en-US"/>
          </a:p>
        </p:txBody>
      </p:sp>
    </p:spTree>
    <p:extLst>
      <p:ext uri="{BB962C8B-B14F-4D97-AF65-F5344CB8AC3E}">
        <p14:creationId xmlns:p14="http://schemas.microsoft.com/office/powerpoint/2010/main" val="322361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5</a:t>
            </a:fld>
            <a:endParaRPr lang="en-US"/>
          </a:p>
        </p:txBody>
      </p:sp>
    </p:spTree>
    <p:extLst>
      <p:ext uri="{BB962C8B-B14F-4D97-AF65-F5344CB8AC3E}">
        <p14:creationId xmlns:p14="http://schemas.microsoft.com/office/powerpoint/2010/main" val="187516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6</a:t>
            </a:fld>
            <a:endParaRPr lang="en-US"/>
          </a:p>
        </p:txBody>
      </p:sp>
    </p:spTree>
    <p:extLst>
      <p:ext uri="{BB962C8B-B14F-4D97-AF65-F5344CB8AC3E}">
        <p14:creationId xmlns:p14="http://schemas.microsoft.com/office/powerpoint/2010/main" val="262972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5505" hangingPunct="0"/>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7</a:t>
            </a:fld>
            <a:endParaRPr lang="en-US"/>
          </a:p>
        </p:txBody>
      </p:sp>
    </p:spTree>
    <p:extLst>
      <p:ext uri="{BB962C8B-B14F-4D97-AF65-F5344CB8AC3E}">
        <p14:creationId xmlns:p14="http://schemas.microsoft.com/office/powerpoint/2010/main" val="221279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5505" hangingPunct="0"/>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8</a:t>
            </a:fld>
            <a:endParaRPr lang="en-US"/>
          </a:p>
        </p:txBody>
      </p:sp>
    </p:spTree>
    <p:extLst>
      <p:ext uri="{BB962C8B-B14F-4D97-AF65-F5344CB8AC3E}">
        <p14:creationId xmlns:p14="http://schemas.microsoft.com/office/powerpoint/2010/main" val="221279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5505" hangingPunct="0"/>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9</a:t>
            </a:fld>
            <a:endParaRPr lang="en-US"/>
          </a:p>
        </p:txBody>
      </p:sp>
    </p:spTree>
    <p:extLst>
      <p:ext uri="{BB962C8B-B14F-4D97-AF65-F5344CB8AC3E}">
        <p14:creationId xmlns:p14="http://schemas.microsoft.com/office/powerpoint/2010/main" val="221279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userDrawn="1">
            <p:ph type="title" hasCustomPrompt="1"/>
          </p:nvPr>
        </p:nvSpPr>
        <p:spPr>
          <a:xfrm>
            <a:off x="1146048" y="152400"/>
            <a:ext cx="7693152"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Tree>
    <p:extLst>
      <p:ext uri="{BB962C8B-B14F-4D97-AF65-F5344CB8AC3E}">
        <p14:creationId xmlns:p14="http://schemas.microsoft.com/office/powerpoint/2010/main" val="1399673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userDrawn="1"/>
        </p:nvSpPr>
        <p:spPr>
          <a:xfrm>
            <a:off x="8110728" y="6172200"/>
            <a:ext cx="579120" cy="338554"/>
          </a:xfrm>
          <a:prstGeom prst="rect">
            <a:avLst/>
          </a:prstGeom>
          <a:noFill/>
        </p:spPr>
        <p:txBody>
          <a:bodyPr wrap="square" rtlCol="0">
            <a:spAutoFit/>
          </a:bodyPr>
          <a:lstStyle/>
          <a:p>
            <a:pPr algn="ctr"/>
            <a:fld id="{CFD79E14-A5CB-4B11-98BD-C2699C7313C6}" type="slidenum">
              <a:rPr lang="en-US" sz="1600" b="1" smtClean="0">
                <a:solidFill>
                  <a:schemeClr val="bg1">
                    <a:lumMod val="50000"/>
                  </a:schemeClr>
                </a:solidFill>
              </a:rPr>
              <a:pPr algn="ctr"/>
              <a:t>‹#›</a:t>
            </a:fld>
            <a:endParaRPr lang="en-US" sz="1600" b="1"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8"/>
          <p:cNvSpPr txBox="1">
            <a:spLocks/>
          </p:cNvSpPr>
          <p:nvPr/>
        </p:nvSpPr>
        <p:spPr>
          <a:xfrm>
            <a:off x="457200" y="1219200"/>
            <a:ext cx="3962400" cy="40386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
            </a:r>
            <a:br>
              <a:rPr lang="en-US" sz="1400" dirty="0" smtClean="0"/>
            </a:br>
            <a:r>
              <a:rPr lang="en-US" b="1" dirty="0" smtClean="0">
                <a:solidFill>
                  <a:schemeClr val="tx1"/>
                </a:solidFill>
              </a:rPr>
              <a:t>Washoe County </a:t>
            </a:r>
            <a:br>
              <a:rPr lang="en-US" b="1" dirty="0" smtClean="0">
                <a:solidFill>
                  <a:schemeClr val="tx1"/>
                </a:solidFill>
              </a:rPr>
            </a:br>
            <a:r>
              <a:rPr lang="en-US" b="1" dirty="0" smtClean="0">
                <a:solidFill>
                  <a:schemeClr val="tx1"/>
                </a:solidFill>
              </a:rPr>
              <a:t>Board of Adjustment</a:t>
            </a:r>
          </a:p>
          <a:p>
            <a:endParaRPr lang="en-US" sz="2000" b="1" dirty="0" smtClean="0">
              <a:solidFill>
                <a:schemeClr val="tx1"/>
              </a:solidFill>
            </a:endParaRPr>
          </a:p>
          <a:p>
            <a:r>
              <a:rPr lang="en-US" sz="2400" b="1" i="1" dirty="0" smtClean="0">
                <a:solidFill>
                  <a:schemeClr val="tx1"/>
                </a:solidFill>
              </a:rPr>
              <a:t>August 2, 2018</a:t>
            </a:r>
          </a:p>
          <a:p>
            <a:endParaRPr lang="en-US" sz="2000" b="1" dirty="0" smtClean="0"/>
          </a:p>
          <a:p>
            <a:r>
              <a:rPr lang="en-US" b="1" cap="small" dirty="0" smtClean="0">
                <a:solidFill>
                  <a:srgbClr val="0054A4"/>
                </a:solidFill>
              </a:rPr>
              <a:t>Lodge at Galena</a:t>
            </a:r>
          </a:p>
        </p:txBody>
      </p:sp>
      <p:sp>
        <p:nvSpPr>
          <p:cNvPr id="9" name="Title 1"/>
          <p:cNvSpPr txBox="1">
            <a:spLocks/>
          </p:cNvSpPr>
          <p:nvPr/>
        </p:nvSpPr>
        <p:spPr>
          <a:xfrm>
            <a:off x="1066800" y="198438"/>
            <a:ext cx="8229600" cy="792162"/>
          </a:xfrm>
          <a:prstGeom prst="rect">
            <a:avLst/>
          </a:prstGeom>
        </p:spPr>
        <p:txBody>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pPr algn="l"/>
            <a:r>
              <a:rPr lang="en-US" sz="3600" dirty="0" smtClean="0"/>
              <a:t>Administrative Permit WADMIN18-0009</a:t>
            </a:r>
            <a:endParaRPr lang="en-US" sz="3600" dirty="0"/>
          </a:p>
        </p:txBody>
      </p:sp>
      <p:pic>
        <p:nvPicPr>
          <p:cNvPr id="7" name="Picture 6"/>
          <p:cNvPicPr>
            <a:picLocks noChangeAspect="1"/>
          </p:cNvPicPr>
          <p:nvPr/>
        </p:nvPicPr>
        <p:blipFill rotWithShape="1">
          <a:blip r:embed="rId3"/>
          <a:srcRect l="26877" t="3000" r="22114"/>
          <a:stretch/>
        </p:blipFill>
        <p:spPr bwMode="auto">
          <a:xfrm>
            <a:off x="4419600" y="1092622"/>
            <a:ext cx="4452563" cy="4672756"/>
          </a:xfrm>
          <a:prstGeom prst="rect">
            <a:avLst/>
          </a:prstGeom>
          <a:ln w="9525" cap="flat" cmpd="sng" algn="ctr">
            <a:solidFill>
              <a:srgbClr val="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6534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2000" cy="4648200"/>
          </a:xfrm>
        </p:spPr>
        <p:txBody>
          <a:bodyPr>
            <a:normAutofit lnSpcReduction="10000"/>
          </a:bodyPr>
          <a:lstStyle/>
          <a:p>
            <a:r>
              <a:rPr lang="en-US" dirty="0" smtClean="0"/>
              <a:t>Hours: 7 a.m. – 7 p.m. weekdays; 7 a.m. – 8 p.m. weekends</a:t>
            </a:r>
          </a:p>
          <a:p>
            <a:r>
              <a:rPr lang="en-US" dirty="0" smtClean="0"/>
              <a:t>Access: 2 existing driveways off Mt. Rose Hwy; center turn lane exists</a:t>
            </a:r>
          </a:p>
          <a:p>
            <a:r>
              <a:rPr lang="en-US" dirty="0" smtClean="0"/>
              <a:t>Traffic: Generate 35 a.m. peak hour and 30 p.m. peak hour trips</a:t>
            </a:r>
          </a:p>
          <a:p>
            <a:r>
              <a:rPr lang="en-US" dirty="0" smtClean="0"/>
              <a:t>Standards for parking, landscaping, lighting, noise must be met</a:t>
            </a:r>
          </a:p>
          <a:p>
            <a:r>
              <a:rPr lang="en-US" dirty="0" smtClean="0"/>
              <a:t>Mt. Rose Scenic Roadway Corridor Standards</a:t>
            </a:r>
          </a:p>
        </p:txBody>
      </p:sp>
      <p:sp>
        <p:nvSpPr>
          <p:cNvPr id="3" name="Title 2"/>
          <p:cNvSpPr>
            <a:spLocks noGrp="1"/>
          </p:cNvSpPr>
          <p:nvPr>
            <p:ph type="title"/>
          </p:nvPr>
        </p:nvSpPr>
        <p:spPr/>
        <p:txBody>
          <a:bodyPr/>
          <a:lstStyle/>
          <a:p>
            <a:pPr algn="l"/>
            <a:r>
              <a:rPr lang="en-US" dirty="0" smtClean="0"/>
              <a:t>Project Details</a:t>
            </a:r>
            <a:endParaRPr lang="en-US" dirty="0"/>
          </a:p>
        </p:txBody>
      </p:sp>
    </p:spTree>
    <p:extLst>
      <p:ext uri="{BB962C8B-B14F-4D97-AF65-F5344CB8AC3E}">
        <p14:creationId xmlns:p14="http://schemas.microsoft.com/office/powerpoint/2010/main" val="344855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2000" cy="4648200"/>
          </a:xfrm>
        </p:spPr>
        <p:txBody>
          <a:bodyPr>
            <a:normAutofit/>
          </a:bodyPr>
          <a:lstStyle/>
          <a:p>
            <a:r>
              <a:rPr lang="en-US" dirty="0" smtClean="0"/>
              <a:t>July 5: South Truckee Meadows/Washoe Valley CAB</a:t>
            </a:r>
          </a:p>
          <a:p>
            <a:r>
              <a:rPr lang="en-US" dirty="0" smtClean="0"/>
              <a:t>Questions on</a:t>
            </a:r>
            <a:r>
              <a:rPr lang="en-US" dirty="0"/>
              <a:t> </a:t>
            </a:r>
            <a:r>
              <a:rPr lang="en-US" dirty="0" smtClean="0"/>
              <a:t>hours, lighting, and previous liquor licenses</a:t>
            </a:r>
          </a:p>
          <a:p>
            <a:r>
              <a:rPr lang="en-US" dirty="0" smtClean="0"/>
              <a:t>Two spoke in favor of request</a:t>
            </a:r>
          </a:p>
          <a:p>
            <a:r>
              <a:rPr lang="en-US" dirty="0" smtClean="0"/>
              <a:t>CAB voted </a:t>
            </a:r>
            <a:r>
              <a:rPr lang="en-US" dirty="0"/>
              <a:t>unanimously to recommend approval</a:t>
            </a:r>
            <a:endParaRPr lang="en-US" dirty="0" smtClean="0"/>
          </a:p>
        </p:txBody>
      </p:sp>
      <p:sp>
        <p:nvSpPr>
          <p:cNvPr id="3" name="Title 2"/>
          <p:cNvSpPr>
            <a:spLocks noGrp="1"/>
          </p:cNvSpPr>
          <p:nvPr>
            <p:ph type="title"/>
          </p:nvPr>
        </p:nvSpPr>
        <p:spPr/>
        <p:txBody>
          <a:bodyPr/>
          <a:lstStyle/>
          <a:p>
            <a:pPr algn="l"/>
            <a:r>
              <a:rPr lang="en-US" dirty="0" smtClean="0"/>
              <a:t>Citizen Advisory Board (CAB)</a:t>
            </a:r>
            <a:endParaRPr lang="en-US" dirty="0"/>
          </a:p>
        </p:txBody>
      </p:sp>
    </p:spTree>
    <p:extLst>
      <p:ext uri="{BB962C8B-B14F-4D97-AF65-F5344CB8AC3E}">
        <p14:creationId xmlns:p14="http://schemas.microsoft.com/office/powerpoint/2010/main" val="3347650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4191000" cy="4038601"/>
          </a:xfrm>
        </p:spPr>
        <p:txBody>
          <a:bodyPr>
            <a:normAutofit/>
          </a:bodyPr>
          <a:lstStyle/>
          <a:p>
            <a:r>
              <a:rPr lang="en-US" dirty="0" smtClean="0"/>
              <a:t>Notice provided to 35 owners of 44 parcels within 1,500-ft.</a:t>
            </a:r>
          </a:p>
        </p:txBody>
      </p:sp>
      <p:sp>
        <p:nvSpPr>
          <p:cNvPr id="3" name="Title 2"/>
          <p:cNvSpPr>
            <a:spLocks noGrp="1"/>
          </p:cNvSpPr>
          <p:nvPr>
            <p:ph type="title"/>
          </p:nvPr>
        </p:nvSpPr>
        <p:spPr/>
        <p:txBody>
          <a:bodyPr/>
          <a:lstStyle/>
          <a:p>
            <a:pPr algn="l"/>
            <a:r>
              <a:rPr lang="en-US" dirty="0" smtClean="0"/>
              <a:t>Public Notice</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660" t="5555" r="7042" b="18056"/>
          <a:stretch/>
        </p:blipFill>
        <p:spPr>
          <a:xfrm>
            <a:off x="4805523" y="1019172"/>
            <a:ext cx="4109877" cy="4819657"/>
          </a:xfrm>
          <a:prstGeom prst="rect">
            <a:avLst/>
          </a:prstGeom>
          <a:ln>
            <a:solidFill>
              <a:srgbClr val="000000"/>
            </a:solidFill>
          </a:ln>
        </p:spPr>
      </p:pic>
    </p:spTree>
    <p:extLst>
      <p:ext uri="{BB962C8B-B14F-4D97-AF65-F5344CB8AC3E}">
        <p14:creationId xmlns:p14="http://schemas.microsoft.com/office/powerpoint/2010/main" val="1064953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2000" cy="4648200"/>
          </a:xfrm>
        </p:spPr>
        <p:txBody>
          <a:bodyPr>
            <a:normAutofit fontScale="77500" lnSpcReduction="20000"/>
          </a:bodyPr>
          <a:lstStyle/>
          <a:p>
            <a:r>
              <a:rPr lang="en-US" spc="-20" dirty="0" smtClean="0"/>
              <a:t>Washoe County Community Services Department</a:t>
            </a:r>
          </a:p>
          <a:p>
            <a:pPr lvl="1"/>
            <a:r>
              <a:rPr lang="en-US" sz="3100" dirty="0" smtClean="0"/>
              <a:t>Planning </a:t>
            </a:r>
            <a:r>
              <a:rPr lang="en-US" sz="3100" dirty="0" smtClean="0"/>
              <a:t>and </a:t>
            </a:r>
            <a:r>
              <a:rPr lang="en-US" sz="3100" dirty="0" smtClean="0"/>
              <a:t>Building</a:t>
            </a:r>
          </a:p>
          <a:p>
            <a:pPr lvl="1"/>
            <a:r>
              <a:rPr lang="en-US" sz="3100" dirty="0" smtClean="0"/>
              <a:t>Engineering </a:t>
            </a:r>
            <a:r>
              <a:rPr lang="en-US" sz="3100" dirty="0" smtClean="0"/>
              <a:t>and </a:t>
            </a:r>
            <a:r>
              <a:rPr lang="en-US" sz="3100" dirty="0" smtClean="0"/>
              <a:t>Capital Projects</a:t>
            </a:r>
          </a:p>
          <a:p>
            <a:pPr lvl="1"/>
            <a:r>
              <a:rPr lang="en-US" sz="3100" dirty="0" smtClean="0"/>
              <a:t>Utilities/Water Rights</a:t>
            </a:r>
          </a:p>
          <a:p>
            <a:r>
              <a:rPr lang="en-US" dirty="0" smtClean="0"/>
              <a:t>Truckee Meadows Fire Protection District</a:t>
            </a:r>
          </a:p>
          <a:p>
            <a:r>
              <a:rPr lang="en-US" dirty="0"/>
              <a:t>Washoe County Health District</a:t>
            </a:r>
          </a:p>
          <a:p>
            <a:r>
              <a:rPr lang="en-US" dirty="0" smtClean="0"/>
              <a:t>Regional Transportation Commission</a:t>
            </a:r>
          </a:p>
          <a:p>
            <a:r>
              <a:rPr lang="en-US" dirty="0" smtClean="0"/>
              <a:t>Nevada Department of Transportation</a:t>
            </a:r>
          </a:p>
          <a:p>
            <a:r>
              <a:rPr lang="en-US" dirty="0" smtClean="0"/>
              <a:t>Nevada Division of Water Resources</a:t>
            </a:r>
          </a:p>
          <a:p>
            <a:r>
              <a:rPr lang="en-US" dirty="0" smtClean="0"/>
              <a:t>Truckee Meadows Water Authority</a:t>
            </a:r>
          </a:p>
          <a:p>
            <a:r>
              <a:rPr lang="en-US" dirty="0" smtClean="0"/>
              <a:t>U.S. Forest Service</a:t>
            </a:r>
          </a:p>
          <a:p>
            <a:r>
              <a:rPr lang="en-US" dirty="0" smtClean="0"/>
              <a:t>Washoe-Storey Conservation District</a:t>
            </a:r>
          </a:p>
        </p:txBody>
      </p:sp>
      <p:sp>
        <p:nvSpPr>
          <p:cNvPr id="3" name="Title 2"/>
          <p:cNvSpPr>
            <a:spLocks noGrp="1"/>
          </p:cNvSpPr>
          <p:nvPr>
            <p:ph type="title"/>
          </p:nvPr>
        </p:nvSpPr>
        <p:spPr/>
        <p:txBody>
          <a:bodyPr/>
          <a:lstStyle/>
          <a:p>
            <a:pPr algn="l"/>
            <a:r>
              <a:rPr lang="en-US" dirty="0" smtClean="0"/>
              <a:t>Reviewing Agencies</a:t>
            </a:r>
            <a:endParaRPr lang="en-US" dirty="0"/>
          </a:p>
        </p:txBody>
      </p:sp>
    </p:spTree>
    <p:extLst>
      <p:ext uri="{BB962C8B-B14F-4D97-AF65-F5344CB8AC3E}">
        <p14:creationId xmlns:p14="http://schemas.microsoft.com/office/powerpoint/2010/main" val="2160773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2000" cy="4648200"/>
          </a:xfrm>
        </p:spPr>
        <p:txBody>
          <a:bodyPr>
            <a:normAutofit lnSpcReduction="10000"/>
          </a:bodyPr>
          <a:lstStyle/>
          <a:p>
            <a:r>
              <a:rPr lang="en-US" dirty="0" smtClean="0"/>
              <a:t>Standard conditions for lighting, landscaping, parking, screening</a:t>
            </a:r>
          </a:p>
          <a:p>
            <a:r>
              <a:rPr lang="en-US" dirty="0" smtClean="0"/>
              <a:t>Mt. Rose Scenic Roadway Corridor standards</a:t>
            </a:r>
          </a:p>
          <a:p>
            <a:r>
              <a:rPr lang="en-US" dirty="0" smtClean="0"/>
              <a:t>Compliance with Forest Area Plan policies</a:t>
            </a:r>
          </a:p>
          <a:p>
            <a:r>
              <a:rPr lang="en-US" dirty="0" smtClean="0"/>
              <a:t>Operational conditions, incl. hours</a:t>
            </a:r>
          </a:p>
          <a:p>
            <a:r>
              <a:rPr lang="en-US" dirty="0" smtClean="0"/>
              <a:t>Building codes</a:t>
            </a:r>
          </a:p>
          <a:p>
            <a:r>
              <a:rPr lang="en-US" dirty="0" smtClean="0"/>
              <a:t>Water usage &amp; public water system</a:t>
            </a:r>
          </a:p>
          <a:p>
            <a:r>
              <a:rPr lang="en-US" dirty="0" smtClean="0"/>
              <a:t>One-way driveway circulation (NDOT addendum)</a:t>
            </a:r>
          </a:p>
        </p:txBody>
      </p:sp>
      <p:sp>
        <p:nvSpPr>
          <p:cNvPr id="3" name="Title 2"/>
          <p:cNvSpPr>
            <a:spLocks noGrp="1"/>
          </p:cNvSpPr>
          <p:nvPr>
            <p:ph type="title"/>
          </p:nvPr>
        </p:nvSpPr>
        <p:spPr/>
        <p:txBody>
          <a:bodyPr/>
          <a:lstStyle/>
          <a:p>
            <a:pPr algn="l"/>
            <a:r>
              <a:rPr lang="en-US" dirty="0" smtClean="0"/>
              <a:t>Recommended Conditions</a:t>
            </a:r>
            <a:endParaRPr lang="en-US" dirty="0"/>
          </a:p>
        </p:txBody>
      </p:sp>
    </p:spTree>
    <p:extLst>
      <p:ext uri="{BB962C8B-B14F-4D97-AF65-F5344CB8AC3E}">
        <p14:creationId xmlns:p14="http://schemas.microsoft.com/office/powerpoint/2010/main" val="2265709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229600" cy="4572000"/>
          </a:xfrm>
        </p:spPr>
        <p:txBody>
          <a:bodyPr>
            <a:normAutofit lnSpcReduction="10000"/>
          </a:bodyPr>
          <a:lstStyle/>
          <a:p>
            <a:pPr marL="609600" indent="-609600">
              <a:buFont typeface="+mj-lt"/>
              <a:buAutoNum type="arabicPeriod"/>
            </a:pPr>
            <a:r>
              <a:rPr lang="en-US" dirty="0" smtClean="0"/>
              <a:t>Consistency</a:t>
            </a:r>
          </a:p>
          <a:p>
            <a:pPr marL="609600" indent="-609600">
              <a:buFont typeface="+mj-lt"/>
              <a:buAutoNum type="arabicPeriod"/>
            </a:pPr>
            <a:r>
              <a:rPr lang="en-US" dirty="0" smtClean="0"/>
              <a:t>Improvements</a:t>
            </a:r>
          </a:p>
          <a:p>
            <a:pPr marL="609600" indent="-609600">
              <a:buFont typeface="+mj-lt"/>
              <a:buAutoNum type="arabicPeriod"/>
            </a:pPr>
            <a:r>
              <a:rPr lang="en-US" dirty="0" smtClean="0"/>
              <a:t>Site Suitability</a:t>
            </a:r>
          </a:p>
          <a:p>
            <a:pPr marL="609600" indent="-609600">
              <a:buFont typeface="+mj-lt"/>
              <a:buAutoNum type="arabicPeriod"/>
            </a:pPr>
            <a:r>
              <a:rPr lang="en-US" dirty="0" smtClean="0"/>
              <a:t>Issuance not Detrimental</a:t>
            </a:r>
          </a:p>
          <a:p>
            <a:pPr marL="609600" indent="-609600">
              <a:buFont typeface="+mj-lt"/>
              <a:buAutoNum type="arabicPeriod"/>
            </a:pPr>
            <a:endParaRPr lang="en-US" dirty="0"/>
          </a:p>
          <a:p>
            <a:pPr marL="0" indent="0">
              <a:buNone/>
            </a:pPr>
            <a:r>
              <a:rPr lang="en-US" dirty="0" smtClean="0"/>
              <a:t>F.2.13 Forest Area Plan community character</a:t>
            </a:r>
          </a:p>
          <a:p>
            <a:pPr marL="0" indent="0">
              <a:buNone/>
            </a:pPr>
            <a:endParaRPr lang="en-US" u="sng" dirty="0" smtClean="0"/>
          </a:p>
          <a:p>
            <a:pPr marL="0" indent="0">
              <a:buNone/>
            </a:pPr>
            <a:r>
              <a:rPr lang="en-US" u="sng" dirty="0" smtClean="0"/>
              <a:t>Recommendation:</a:t>
            </a:r>
            <a:r>
              <a:rPr lang="en-US" dirty="0" smtClean="0"/>
              <a:t> Approval with conditions</a:t>
            </a:r>
            <a:endParaRPr lang="en-US" u="sng" dirty="0"/>
          </a:p>
        </p:txBody>
      </p:sp>
      <p:sp>
        <p:nvSpPr>
          <p:cNvPr id="3" name="Title 2"/>
          <p:cNvSpPr>
            <a:spLocks noGrp="1"/>
          </p:cNvSpPr>
          <p:nvPr>
            <p:ph type="title"/>
          </p:nvPr>
        </p:nvSpPr>
        <p:spPr/>
        <p:txBody>
          <a:bodyPr/>
          <a:lstStyle/>
          <a:p>
            <a:pPr algn="l"/>
            <a:r>
              <a:rPr lang="en-US" dirty="0" smtClean="0"/>
              <a:t>Required Findings</a:t>
            </a:r>
            <a:endParaRPr lang="en-US" sz="3600" dirty="0"/>
          </a:p>
        </p:txBody>
      </p:sp>
    </p:spTree>
    <p:extLst>
      <p:ext uri="{BB962C8B-B14F-4D97-AF65-F5344CB8AC3E}">
        <p14:creationId xmlns:p14="http://schemas.microsoft.com/office/powerpoint/2010/main" val="3994229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534400" cy="4495800"/>
          </a:xfrm>
        </p:spPr>
        <p:txBody>
          <a:bodyPr>
            <a:normAutofit fontScale="92500" lnSpcReduction="20000"/>
          </a:bodyPr>
          <a:lstStyle/>
          <a:p>
            <a:pPr marL="0" indent="0">
              <a:buNone/>
            </a:pPr>
            <a:r>
              <a:rPr lang="en-US" b="0" kern="0" dirty="0"/>
              <a:t>I move that, after giving reasoned consideration to the information contained in the staff report and received during the public hearing, the Board of Adjustment approve, with conditions, Administrative Permit Case Number WADMIN18-0009 for Burkhart Management Group, for both of the proposed uses, having made all four findings in accordance with Washoe County Code Section 110.808.25, and the additional finding required by the Forest Area </a:t>
            </a:r>
            <a:r>
              <a:rPr lang="en-US" b="0" kern="0" dirty="0" smtClean="0"/>
              <a:t>Plan. This approval includes additional conditions 5 (a) through (l), as provided with the staff report addendum.</a:t>
            </a:r>
            <a:endParaRPr lang="en-US" dirty="0"/>
          </a:p>
        </p:txBody>
      </p:sp>
      <p:sp>
        <p:nvSpPr>
          <p:cNvPr id="3" name="Title 2"/>
          <p:cNvSpPr>
            <a:spLocks noGrp="1"/>
          </p:cNvSpPr>
          <p:nvPr>
            <p:ph type="title"/>
          </p:nvPr>
        </p:nvSpPr>
        <p:spPr/>
        <p:txBody>
          <a:bodyPr/>
          <a:lstStyle/>
          <a:p>
            <a:pPr algn="l"/>
            <a:r>
              <a:rPr lang="en-US" smtClean="0"/>
              <a:t>Possible Motion</a:t>
            </a:r>
            <a:endParaRPr lang="en-US"/>
          </a:p>
        </p:txBody>
      </p:sp>
    </p:spTree>
    <p:extLst>
      <p:ext uri="{BB962C8B-B14F-4D97-AF65-F5344CB8AC3E}">
        <p14:creationId xmlns:p14="http://schemas.microsoft.com/office/powerpoint/2010/main" val="731448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152400"/>
            <a:ext cx="7442836" cy="792162"/>
          </a:xfrm>
        </p:spPr>
        <p:txBody>
          <a:bodyPr/>
          <a:lstStyle/>
          <a:p>
            <a:pPr algn="l"/>
            <a:r>
              <a:rPr lang="en-US" dirty="0" smtClean="0"/>
              <a:t>Vicinity Map</a:t>
            </a:r>
            <a:endParaRPr lang="en-US" dirty="0"/>
          </a:p>
        </p:txBody>
      </p:sp>
      <p:sp>
        <p:nvSpPr>
          <p:cNvPr id="6" name="Content Placeholder 1"/>
          <p:cNvSpPr>
            <a:spLocks noGrp="1"/>
          </p:cNvSpPr>
          <p:nvPr>
            <p:ph idx="1"/>
          </p:nvPr>
        </p:nvSpPr>
        <p:spPr>
          <a:xfrm>
            <a:off x="228600" y="1219200"/>
            <a:ext cx="3733800" cy="4448175"/>
          </a:xfrm>
        </p:spPr>
        <p:txBody>
          <a:bodyPr>
            <a:normAutofit fontScale="92500" lnSpcReduction="10000"/>
          </a:bodyPr>
          <a:lstStyle/>
          <a:p>
            <a:pPr>
              <a:spcAft>
                <a:spcPts val="600"/>
              </a:spcAft>
            </a:pPr>
            <a:r>
              <a:rPr lang="en-US" sz="2500" spc="-30" dirty="0" smtClean="0"/>
              <a:t>17025 Mt. Rose Highway</a:t>
            </a:r>
            <a:endParaRPr lang="en-US" sz="2500" dirty="0" smtClean="0"/>
          </a:p>
          <a:p>
            <a:pPr>
              <a:spcAft>
                <a:spcPts val="600"/>
              </a:spcAft>
            </a:pPr>
            <a:r>
              <a:rPr lang="en-US" sz="2500" dirty="0" smtClean="0"/>
              <a:t>½ mile southwest of Timberline Drive</a:t>
            </a:r>
          </a:p>
          <a:p>
            <a:pPr>
              <a:spcAft>
                <a:spcPts val="600"/>
              </a:spcAft>
            </a:pPr>
            <a:r>
              <a:rPr lang="en-US" sz="2500" dirty="0" smtClean="0"/>
              <a:t>Previously the Lodge at Galena</a:t>
            </a:r>
            <a:endParaRPr lang="en-US" sz="2500" dirty="0"/>
          </a:p>
          <a:p>
            <a:pPr>
              <a:spcAft>
                <a:spcPts val="600"/>
              </a:spcAft>
            </a:pPr>
            <a:r>
              <a:rPr lang="en-US" sz="2500" dirty="0" smtClean="0"/>
              <a:t>Neighborhood Commercial</a:t>
            </a:r>
            <a:endParaRPr lang="en-US" sz="2500" dirty="0"/>
          </a:p>
          <a:p>
            <a:pPr>
              <a:spcAft>
                <a:spcPts val="600"/>
              </a:spcAft>
            </a:pPr>
            <a:r>
              <a:rPr lang="en-US" sz="2500" dirty="0" smtClean="0"/>
              <a:t>.99-acres</a:t>
            </a:r>
          </a:p>
          <a:p>
            <a:pPr>
              <a:spcAft>
                <a:spcPts val="600"/>
              </a:spcAft>
            </a:pPr>
            <a:r>
              <a:rPr lang="en-US" sz="2500" dirty="0" smtClean="0"/>
              <a:t>Within Mt. Rose Scenic Highway Commercial Overlay District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785" t="7222" r="8660" b="22847"/>
          <a:stretch/>
        </p:blipFill>
        <p:spPr>
          <a:xfrm>
            <a:off x="4229100" y="1031082"/>
            <a:ext cx="4533900" cy="4795837"/>
          </a:xfrm>
          <a:prstGeom prst="rect">
            <a:avLst/>
          </a:prstGeom>
        </p:spPr>
      </p:pic>
    </p:spTree>
    <p:extLst>
      <p:ext uri="{BB962C8B-B14F-4D97-AF65-F5344CB8AC3E}">
        <p14:creationId xmlns:p14="http://schemas.microsoft.com/office/powerpoint/2010/main" val="2155754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Three tenants on-site</a:t>
            </a:r>
          </a:p>
          <a:p>
            <a:r>
              <a:rPr lang="en-US" dirty="0" smtClean="0"/>
              <a:t>First </a:t>
            </a:r>
            <a:r>
              <a:rPr lang="en-US" dirty="0"/>
              <a:t>tenant (doctor’s office) allowed by right</a:t>
            </a:r>
            <a:endParaRPr lang="en-US" dirty="0" smtClean="0"/>
          </a:p>
          <a:p>
            <a:r>
              <a:rPr lang="en-US" dirty="0" smtClean="0"/>
              <a:t>Two uses require Admin Permit in NC:</a:t>
            </a:r>
          </a:p>
          <a:p>
            <a:pPr lvl="1"/>
            <a:r>
              <a:rPr lang="en-US" dirty="0" err="1" smtClean="0"/>
              <a:t>Snowind</a:t>
            </a:r>
            <a:r>
              <a:rPr lang="en-US" dirty="0" smtClean="0"/>
              <a:t> Sports – Retail Sales – Specialty Stores use type</a:t>
            </a:r>
          </a:p>
          <a:p>
            <a:pPr lvl="1"/>
            <a:r>
              <a:rPr lang="en-US" dirty="0" smtClean="0"/>
              <a:t>Wine/coffee bar – Liquor Sales – On-Premises use type</a:t>
            </a:r>
          </a:p>
        </p:txBody>
      </p:sp>
      <p:sp>
        <p:nvSpPr>
          <p:cNvPr id="3" name="Title 2"/>
          <p:cNvSpPr>
            <a:spLocks noGrp="1"/>
          </p:cNvSpPr>
          <p:nvPr>
            <p:ph type="title"/>
          </p:nvPr>
        </p:nvSpPr>
        <p:spPr/>
        <p:txBody>
          <a:bodyPr/>
          <a:lstStyle/>
          <a:p>
            <a:pPr algn="l"/>
            <a:r>
              <a:rPr lang="en-US" dirty="0" smtClean="0"/>
              <a:t>Overview of Request</a:t>
            </a:r>
            <a:endParaRPr lang="en-US" dirty="0"/>
          </a:p>
        </p:txBody>
      </p:sp>
    </p:spTree>
    <p:extLst>
      <p:ext uri="{BB962C8B-B14F-4D97-AF65-F5344CB8AC3E}">
        <p14:creationId xmlns:p14="http://schemas.microsoft.com/office/powerpoint/2010/main" val="353303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Located within existing re-modeled structure</a:t>
            </a:r>
          </a:p>
          <a:p>
            <a:r>
              <a:rPr lang="en-US" dirty="0" err="1" smtClean="0"/>
              <a:t>Snowind</a:t>
            </a:r>
            <a:r>
              <a:rPr lang="en-US" dirty="0" smtClean="0"/>
              <a:t> Sports: ±1,700 sq. ft.</a:t>
            </a:r>
          </a:p>
          <a:p>
            <a:r>
              <a:rPr lang="en-US" dirty="0" smtClean="0"/>
              <a:t>Wine/coffee bar: </a:t>
            </a:r>
            <a:r>
              <a:rPr lang="en-US" dirty="0"/>
              <a:t>± </a:t>
            </a:r>
            <a:r>
              <a:rPr lang="en-US" dirty="0" smtClean="0"/>
              <a:t>800 sq. ft.; </a:t>
            </a:r>
            <a:r>
              <a:rPr lang="en-US" dirty="0"/>
              <a:t>± </a:t>
            </a:r>
            <a:r>
              <a:rPr lang="en-US" dirty="0" smtClean="0"/>
              <a:t>740 sq. ft. outdoor uncovered concrete patio</a:t>
            </a:r>
          </a:p>
        </p:txBody>
      </p:sp>
      <p:sp>
        <p:nvSpPr>
          <p:cNvPr id="3" name="Title 2"/>
          <p:cNvSpPr>
            <a:spLocks noGrp="1"/>
          </p:cNvSpPr>
          <p:nvPr>
            <p:ph type="title"/>
          </p:nvPr>
        </p:nvSpPr>
        <p:spPr/>
        <p:txBody>
          <a:bodyPr/>
          <a:lstStyle/>
          <a:p>
            <a:pPr algn="l"/>
            <a:r>
              <a:rPr lang="en-US" dirty="0" smtClean="0"/>
              <a:t>Overview of Request</a:t>
            </a:r>
            <a:endParaRPr lang="en-US" dirty="0"/>
          </a:p>
        </p:txBody>
      </p:sp>
    </p:spTree>
    <p:extLst>
      <p:ext uri="{BB962C8B-B14F-4D97-AF65-F5344CB8AC3E}">
        <p14:creationId xmlns:p14="http://schemas.microsoft.com/office/powerpoint/2010/main" val="3252080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52400"/>
            <a:ext cx="7162800" cy="792162"/>
          </a:xfrm>
        </p:spPr>
        <p:txBody>
          <a:bodyPr/>
          <a:lstStyle/>
          <a:p>
            <a:pPr algn="l"/>
            <a:r>
              <a:rPr lang="en-US" dirty="0" smtClean="0"/>
              <a:t>Site Plan</a:t>
            </a:r>
            <a:endParaRPr lang="en-US" dirty="0"/>
          </a:p>
        </p:txBody>
      </p:sp>
      <p:grpSp>
        <p:nvGrpSpPr>
          <p:cNvPr id="7" name="Group 6"/>
          <p:cNvGrpSpPr>
            <a:grpSpLocks noChangeAspect="1"/>
          </p:cNvGrpSpPr>
          <p:nvPr/>
        </p:nvGrpSpPr>
        <p:grpSpPr>
          <a:xfrm>
            <a:off x="3581400" y="131350"/>
            <a:ext cx="5264370" cy="6595301"/>
            <a:chOff x="-117806" y="-521713"/>
            <a:chExt cx="5915025" cy="741045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06" y="-521713"/>
              <a:ext cx="5915025" cy="7410450"/>
            </a:xfrm>
            <a:prstGeom prst="rect">
              <a:avLst/>
            </a:prstGeom>
          </p:spPr>
        </p:pic>
        <p:sp>
          <p:nvSpPr>
            <p:cNvPr id="9" name="Text Box 2"/>
            <p:cNvSpPr txBox="1">
              <a:spLocks noChangeArrowheads="1"/>
            </p:cNvSpPr>
            <p:nvPr/>
          </p:nvSpPr>
          <p:spPr bwMode="auto">
            <a:xfrm rot="18502102">
              <a:off x="1671637" y="5457612"/>
              <a:ext cx="1647825" cy="276653"/>
            </a:xfrm>
            <a:prstGeom prst="rect">
              <a:avLst/>
            </a:prstGeom>
            <a:noFill/>
            <a:ln w="9525">
              <a:noFill/>
              <a:miter lim="800000"/>
              <a:headEnd/>
              <a:tailEnd/>
            </a:ln>
          </p:spPr>
          <p:txBody>
            <a:bodyPr rot="0" vert="horz" wrap="square" lIns="91440" tIns="45720" rIns="91440" bIns="45720" anchor="t" anchorCtr="0">
              <a:spAutoFit/>
            </a:bodyPr>
            <a:lstStyle/>
            <a:p>
              <a:pPr marL="0" marR="0" hangingPunct="0">
                <a:spcBef>
                  <a:spcPts val="0"/>
                </a:spcBef>
                <a:spcAft>
                  <a:spcPts val="0"/>
                </a:spcAft>
              </a:pPr>
              <a:r>
                <a:rPr lang="en-US" sz="1000" b="1">
                  <a:solidFill>
                    <a:srgbClr val="FFFFFF"/>
                  </a:solidFill>
                  <a:effectLst/>
                  <a:latin typeface="Arial"/>
                  <a:ea typeface="Times New Roman"/>
                </a:rPr>
                <a:t>MT. ROSE HIGHWAY</a:t>
              </a:r>
              <a:endParaRPr lang="en-US" sz="1000">
                <a:solidFill>
                  <a:srgbClr val="FFFFFF"/>
                </a:solidFill>
                <a:effectLst/>
                <a:latin typeface="Times New Roman"/>
                <a:ea typeface="Times New Roman"/>
              </a:endParaRPr>
            </a:p>
          </p:txBody>
        </p:sp>
      </p:grpSp>
      <p:sp>
        <p:nvSpPr>
          <p:cNvPr id="6" name="Text Box 2"/>
          <p:cNvSpPr txBox="1">
            <a:spLocks noChangeArrowheads="1"/>
          </p:cNvSpPr>
          <p:nvPr/>
        </p:nvSpPr>
        <p:spPr bwMode="auto">
          <a:xfrm rot="18659200">
            <a:off x="6455602" y="3511922"/>
            <a:ext cx="1505831" cy="361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400" b="1" dirty="0" smtClean="0">
                <a:solidFill>
                  <a:srgbClr val="FF0000"/>
                </a:solidFill>
                <a:effectLst/>
                <a:latin typeface="Calibri"/>
                <a:ea typeface="Calibri"/>
                <a:cs typeface="Times New Roman"/>
              </a:rPr>
              <a:t>MT. ROSE HWY</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235701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Aerial Photo</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222" b="10278"/>
          <a:stretch/>
        </p:blipFill>
        <p:spPr>
          <a:xfrm>
            <a:off x="675799" y="990600"/>
            <a:ext cx="7792403" cy="5176933"/>
          </a:xfrm>
          <a:prstGeom prst="rect">
            <a:avLst/>
          </a:prstGeom>
        </p:spPr>
      </p:pic>
    </p:spTree>
    <p:extLst>
      <p:ext uri="{BB962C8B-B14F-4D97-AF65-F5344CB8AC3E}">
        <p14:creationId xmlns:p14="http://schemas.microsoft.com/office/powerpoint/2010/main" val="3674739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Site Photo</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9010"/>
            <a:ext cx="9144000" cy="2719981"/>
          </a:xfrm>
          <a:prstGeom prst="rect">
            <a:avLst/>
          </a:prstGeom>
        </p:spPr>
      </p:pic>
    </p:spTree>
    <p:extLst>
      <p:ext uri="{BB962C8B-B14F-4D97-AF65-F5344CB8AC3E}">
        <p14:creationId xmlns:p14="http://schemas.microsoft.com/office/powerpoint/2010/main" val="1417812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Site Photo</a:t>
            </a: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 y="2253425"/>
            <a:ext cx="9143365" cy="2351151"/>
          </a:xfrm>
          <a:prstGeom prst="rect">
            <a:avLst/>
          </a:prstGeom>
        </p:spPr>
      </p:pic>
    </p:spTree>
    <p:extLst>
      <p:ext uri="{BB962C8B-B14F-4D97-AF65-F5344CB8AC3E}">
        <p14:creationId xmlns:p14="http://schemas.microsoft.com/office/powerpoint/2010/main" val="515267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Site Photo</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391" b="15214"/>
          <a:stretch/>
        </p:blipFill>
        <p:spPr>
          <a:xfrm>
            <a:off x="0" y="1081087"/>
            <a:ext cx="9144000" cy="4695826"/>
          </a:xfrm>
          <a:prstGeom prst="rect">
            <a:avLst/>
          </a:prstGeom>
        </p:spPr>
      </p:pic>
    </p:spTree>
    <p:extLst>
      <p:ext uri="{BB962C8B-B14F-4D97-AF65-F5344CB8AC3E}">
        <p14:creationId xmlns:p14="http://schemas.microsoft.com/office/powerpoint/2010/main" val="848226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a94d8b85-37e1-4d17-8d55-8b7d207932bb"/>
    <ds:schemaRef ds:uri="http://schemas.microsoft.com/sharepoint/v3/fields"/>
    <ds:schemaRef ds:uri="http://purl.org/dc/terms/"/>
    <ds:schemaRef ds:uri="http://schemas.microsoft.com/office/2006/documentManagement/types"/>
    <ds:schemaRef ds:uri="CEA9126C-A9B1-4F4A-855C-DD0F845697D2"/>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17095</TotalTime>
  <Words>476</Words>
  <Application>Microsoft Office PowerPoint</Application>
  <PresentationFormat>On-screen Show (4:3)</PresentationFormat>
  <Paragraphs>91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PowerPoint_Template_2015</vt:lpstr>
      <vt:lpstr>PowerPoint Presentation</vt:lpstr>
      <vt:lpstr>Vicinity Map</vt:lpstr>
      <vt:lpstr>Overview of Request</vt:lpstr>
      <vt:lpstr>Overview of Request</vt:lpstr>
      <vt:lpstr>Site Plan</vt:lpstr>
      <vt:lpstr>Aerial Photo</vt:lpstr>
      <vt:lpstr>Site Photo</vt:lpstr>
      <vt:lpstr>Site Photo</vt:lpstr>
      <vt:lpstr>Site Photo</vt:lpstr>
      <vt:lpstr>Project Details</vt:lpstr>
      <vt:lpstr>Citizen Advisory Board (CAB)</vt:lpstr>
      <vt:lpstr>Public Notice</vt:lpstr>
      <vt:lpstr>Reviewing Agencies</vt:lpstr>
      <vt:lpstr>Recommended Conditions</vt:lpstr>
      <vt:lpstr>Required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135</cp:revision>
  <cp:lastPrinted>2018-08-02T00:58:52Z</cp:lastPrinted>
  <dcterms:created xsi:type="dcterms:W3CDTF">2015-09-25T21:46:02Z</dcterms:created>
  <dcterms:modified xsi:type="dcterms:W3CDTF">2018-08-02T18:07:08Z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